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/>
    <p:restoredTop sz="94671"/>
  </p:normalViewPr>
  <p:slideViewPr>
    <p:cSldViewPr snapToGrid="0" snapToObjects="1">
      <p:cViewPr varScale="1">
        <p:scale>
          <a:sx n="64" d="100"/>
          <a:sy n="64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antieva, Viktoria" userId="c4588c4e-81e7-4be8-a659-7bce7dd6cf05" providerId="ADAL" clId="{646E7B10-5D20-4249-A1A8-61DDF2FC3339}"/>
    <pc:docChg chg="delSld">
      <pc:chgData name="Silantieva, Viktoria" userId="c4588c4e-81e7-4be8-a659-7bce7dd6cf05" providerId="ADAL" clId="{646E7B10-5D20-4249-A1A8-61DDF2FC3339}" dt="2021-03-30T13:03:28.448" v="1" actId="2696"/>
      <pc:docMkLst>
        <pc:docMk/>
      </pc:docMkLst>
      <pc:sldChg chg="del">
        <pc:chgData name="Silantieva, Viktoria" userId="c4588c4e-81e7-4be8-a659-7bce7dd6cf05" providerId="ADAL" clId="{646E7B10-5D20-4249-A1A8-61DDF2FC3339}" dt="2021-03-30T13:03:09.997" v="0" actId="2696"/>
        <pc:sldMkLst>
          <pc:docMk/>
          <pc:sldMk cId="0" sldId="261"/>
        </pc:sldMkLst>
      </pc:sldChg>
      <pc:sldChg chg="del">
        <pc:chgData name="Silantieva, Viktoria" userId="c4588c4e-81e7-4be8-a659-7bce7dd6cf05" providerId="ADAL" clId="{646E7B10-5D20-4249-A1A8-61DDF2FC3339}" dt="2021-03-30T13:03:28.448" v="1" actId="2696"/>
        <pc:sldMkLst>
          <pc:docMk/>
          <pc:sldMk cId="0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ntalprofestiva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4"/>
          <p:cNvSpPr/>
          <p:nvPr/>
        </p:nvSpPr>
        <p:spPr>
          <a:xfrm>
            <a:off x="0" y="3015340"/>
            <a:ext cx="9818914" cy="1752601"/>
          </a:xfrm>
          <a:prstGeom prst="rect">
            <a:avLst/>
          </a:prstGeom>
          <a:solidFill>
            <a:srgbClr val="2E2E2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extBox 5"/>
          <p:cNvSpPr txBox="1"/>
          <p:nvPr/>
        </p:nvSpPr>
        <p:spPr>
          <a:xfrm>
            <a:off x="459376" y="3287488"/>
            <a:ext cx="899813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cap="all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Название клинического случая</a:t>
            </a:r>
          </a:p>
        </p:txBody>
      </p:sp>
      <p:sp>
        <p:nvSpPr>
          <p:cNvPr id="96" name="TextBox 6"/>
          <p:cNvSpPr txBox="1"/>
          <p:nvPr/>
        </p:nvSpPr>
        <p:spPr>
          <a:xfrm>
            <a:off x="459376" y="1279750"/>
            <a:ext cx="8998134" cy="165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ФИО </a:t>
            </a:r>
            <a:r>
              <a:rPr dirty="0" err="1"/>
              <a:t>врача</a:t>
            </a:r>
            <a:endParaRPr dirty="0"/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Опыт</a:t>
            </a:r>
            <a:r>
              <a:rPr dirty="0"/>
              <a:t> </a:t>
            </a:r>
            <a:r>
              <a:rPr dirty="0" err="1"/>
              <a:t>работы</a:t>
            </a:r>
            <a:r>
              <a:rPr dirty="0"/>
              <a:t>: 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Город</a:t>
            </a:r>
            <a:r>
              <a:rPr dirty="0"/>
              <a:t>: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Контактный</a:t>
            </a:r>
            <a:r>
              <a:rPr dirty="0"/>
              <a:t> </a:t>
            </a:r>
            <a:r>
              <a:rPr dirty="0" err="1"/>
              <a:t>телефон</a:t>
            </a:r>
            <a:r>
              <a:rPr dirty="0"/>
              <a:t>: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E-mail:</a:t>
            </a:r>
          </a:p>
        </p:txBody>
      </p:sp>
      <p:sp>
        <p:nvSpPr>
          <p:cNvPr id="97" name="Конкурс клинических работ по РЕСТАВРАЦИИ"/>
          <p:cNvSpPr txBox="1"/>
          <p:nvPr/>
        </p:nvSpPr>
        <p:spPr>
          <a:xfrm>
            <a:off x="5267774" y="33372"/>
            <a:ext cx="457478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cap="all">
                <a:solidFill>
                  <a:srgbClr val="53535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Конкурс клинических работ по РЕСТАВРАЦИИ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3"/>
          <p:cNvSpPr txBox="1"/>
          <p:nvPr/>
        </p:nvSpPr>
        <p:spPr>
          <a:xfrm>
            <a:off x="547498" y="1194030"/>
            <a:ext cx="57583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Нанесение композита</a:t>
            </a:r>
          </a:p>
        </p:txBody>
      </p:sp>
      <p:sp>
        <p:nvSpPr>
          <p:cNvPr id="151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54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52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5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sp>
        <p:nvSpPr>
          <p:cNvPr id="156" name="Послойное нанесение композита с указанием оттенков композита и красителей"/>
          <p:cNvSpPr txBox="1"/>
          <p:nvPr/>
        </p:nvSpPr>
        <p:spPr>
          <a:xfrm>
            <a:off x="557882" y="1838119"/>
            <a:ext cx="7190964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90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Послойное нанесение композита с указанием оттенков композита и красителей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3"/>
          <p:cNvSpPr txBox="1"/>
          <p:nvPr/>
        </p:nvSpPr>
        <p:spPr>
          <a:xfrm>
            <a:off x="547498" y="1194030"/>
            <a:ext cx="57583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Реставрация до этапа полировки</a:t>
            </a:r>
          </a:p>
        </p:txBody>
      </p:sp>
      <p:sp>
        <p:nvSpPr>
          <p:cNvPr id="159" name="TextBox 4"/>
          <p:cNvSpPr txBox="1"/>
          <p:nvPr/>
        </p:nvSpPr>
        <p:spPr>
          <a:xfrm>
            <a:off x="556089" y="5567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62" name="Group"/>
          <p:cNvGrpSpPr/>
          <p:nvPr/>
        </p:nvGrpSpPr>
        <p:grpSpPr>
          <a:xfrm>
            <a:off x="578127" y="2164442"/>
            <a:ext cx="9127763" cy="3221489"/>
            <a:chOff x="0" y="0"/>
            <a:chExt cx="9127761" cy="3221487"/>
          </a:xfrm>
        </p:grpSpPr>
        <p:pic>
          <p:nvPicPr>
            <p:cNvPr id="160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3" name="TextBox 4"/>
          <p:cNvSpPr txBox="1"/>
          <p:nvPr/>
        </p:nvSpPr>
        <p:spPr>
          <a:xfrm>
            <a:off x="5233873" y="5567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3"/>
          <p:cNvSpPr txBox="1"/>
          <p:nvPr/>
        </p:nvSpPr>
        <p:spPr>
          <a:xfrm>
            <a:off x="547498" y="1194030"/>
            <a:ext cx="57583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Этап полировки</a:t>
            </a:r>
          </a:p>
        </p:txBody>
      </p:sp>
      <p:sp>
        <p:nvSpPr>
          <p:cNvPr id="166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69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67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sp>
        <p:nvSpPr>
          <p:cNvPr id="171" name="Этап полировки с указанием используемых полиров"/>
          <p:cNvSpPr txBox="1"/>
          <p:nvPr/>
        </p:nvSpPr>
        <p:spPr>
          <a:xfrm>
            <a:off x="557882" y="1838119"/>
            <a:ext cx="4748880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90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Этап полировки с указанием используемых полиров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3"/>
          <p:cNvSpPr txBox="1"/>
          <p:nvPr/>
        </p:nvSpPr>
        <p:spPr>
          <a:xfrm>
            <a:off x="547498" y="1194030"/>
            <a:ext cx="864604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Окончательный вид реставрации после полировки</a:t>
            </a:r>
          </a:p>
        </p:txBody>
      </p:sp>
      <p:sp>
        <p:nvSpPr>
          <p:cNvPr id="174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77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75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8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sp>
        <p:nvSpPr>
          <p:cNvPr id="179" name="Включая вид с отпечатками окклюзионных контактов"/>
          <p:cNvSpPr txBox="1"/>
          <p:nvPr/>
        </p:nvSpPr>
        <p:spPr>
          <a:xfrm>
            <a:off x="557882" y="1838119"/>
            <a:ext cx="4800970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90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Включая вид с отпечатками окклюзионных контактов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3"/>
          <p:cNvSpPr txBox="1"/>
          <p:nvPr/>
        </p:nvSpPr>
        <p:spPr>
          <a:xfrm>
            <a:off x="560977" y="1358908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Результат лечения. Жевательная реставрация</a:t>
            </a:r>
          </a:p>
        </p:txBody>
      </p:sp>
      <p:sp>
        <p:nvSpPr>
          <p:cNvPr id="190" name="TextBox 4"/>
          <p:cNvSpPr txBox="1"/>
          <p:nvPr/>
        </p:nvSpPr>
        <p:spPr>
          <a:xfrm>
            <a:off x="593632" y="1975754"/>
            <a:ext cx="10498923" cy="542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60421" indent="-160421" defTabSz="457200">
              <a:spcBef>
                <a:spcPts val="200"/>
              </a:spcBef>
              <a:buSzPct val="100000"/>
              <a:buChar char="•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Окклюзионная поверхность зубных рядов</a:t>
            </a:r>
          </a:p>
          <a:p>
            <a:pPr marL="160421" indent="-160421" defTabSz="457200">
              <a:spcBef>
                <a:spcPts val="200"/>
              </a:spcBef>
              <a:buSzPct val="100000"/>
              <a:buChar char="•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Боковая поверхность зубных рядов в случае клинического случая по 2-му классу</a:t>
            </a:r>
          </a:p>
        </p:txBody>
      </p:sp>
      <p:sp>
        <p:nvSpPr>
          <p:cNvPr id="191" name="TextBox 4"/>
          <p:cNvSpPr txBox="1"/>
          <p:nvPr/>
        </p:nvSpPr>
        <p:spPr>
          <a:xfrm>
            <a:off x="556089" y="6075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94" name="Group"/>
          <p:cNvGrpSpPr/>
          <p:nvPr/>
        </p:nvGrpSpPr>
        <p:grpSpPr>
          <a:xfrm>
            <a:off x="578127" y="2812142"/>
            <a:ext cx="9127763" cy="3221489"/>
            <a:chOff x="0" y="0"/>
            <a:chExt cx="9127761" cy="3221487"/>
          </a:xfrm>
        </p:grpSpPr>
        <p:pic>
          <p:nvPicPr>
            <p:cNvPr id="192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5" name="TextBox 4"/>
          <p:cNvSpPr txBox="1"/>
          <p:nvPr/>
        </p:nvSpPr>
        <p:spPr>
          <a:xfrm>
            <a:off x="5233873" y="6075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3"/>
          <p:cNvSpPr txBox="1"/>
          <p:nvPr/>
        </p:nvSpPr>
        <p:spPr>
          <a:xfrm>
            <a:off x="1596933" y="4545126"/>
            <a:ext cx="8998134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 cap="all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благодарим вас за участие!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5"/>
          <p:cNvSpPr txBox="1"/>
          <p:nvPr/>
        </p:nvSpPr>
        <p:spPr>
          <a:xfrm>
            <a:off x="459377" y="3167745"/>
            <a:ext cx="899813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Условия участия в конкурсе</a:t>
            </a:r>
          </a:p>
        </p:txBody>
      </p:sp>
      <p:sp>
        <p:nvSpPr>
          <p:cNvPr id="100" name="Прямоугольник 9"/>
          <p:cNvSpPr/>
          <p:nvPr/>
        </p:nvSpPr>
        <p:spPr>
          <a:xfrm>
            <a:off x="535576" y="2973976"/>
            <a:ext cx="10080002" cy="45720"/>
          </a:xfrm>
          <a:prstGeom prst="rect">
            <a:avLst/>
          </a:prstGeom>
          <a:solidFill>
            <a:srgbClr val="FF5F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478260" y="1213897"/>
            <a:ext cx="1136635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 err="1"/>
              <a:t>Условия</a:t>
            </a:r>
            <a:r>
              <a:rPr dirty="0"/>
              <a:t> </a:t>
            </a:r>
            <a:r>
              <a:rPr dirty="0" err="1"/>
              <a:t>участия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конкурсе</a:t>
            </a:r>
            <a:r>
              <a:rPr dirty="0"/>
              <a:t> Dental Pro Festival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реставрации</a:t>
            </a:r>
            <a:endParaRPr dirty="0"/>
          </a:p>
        </p:txBody>
      </p:sp>
      <p:sp>
        <p:nvSpPr>
          <p:cNvPr id="103" name="TextBox 4"/>
          <p:cNvSpPr txBox="1"/>
          <p:nvPr/>
        </p:nvSpPr>
        <p:spPr>
          <a:xfrm>
            <a:off x="466855" y="1819065"/>
            <a:ext cx="11258290" cy="460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Конкурс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стоматологов-терапевтов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участию</a:t>
            </a:r>
            <a:r>
              <a:rPr dirty="0"/>
              <a:t> </a:t>
            </a:r>
            <a:r>
              <a:rPr dirty="0" err="1"/>
              <a:t>принимаются</a:t>
            </a:r>
            <a:r>
              <a:rPr dirty="0"/>
              <a:t> </a:t>
            </a: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прямой</a:t>
            </a:r>
            <a:r>
              <a:rPr dirty="0"/>
              <a:t> </a:t>
            </a:r>
            <a:r>
              <a:rPr dirty="0" err="1"/>
              <a:t>реставрации</a:t>
            </a:r>
            <a:r>
              <a:rPr dirty="0"/>
              <a:t> </a:t>
            </a:r>
            <a:r>
              <a:rPr dirty="0" err="1"/>
              <a:t>фронтальной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/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боковой</a:t>
            </a:r>
            <a:r>
              <a:rPr dirty="0"/>
              <a:t> </a:t>
            </a:r>
            <a:r>
              <a:rPr dirty="0" err="1"/>
              <a:t>группы</a:t>
            </a:r>
            <a:r>
              <a:rPr dirty="0"/>
              <a:t> </a:t>
            </a:r>
            <a:r>
              <a:rPr dirty="0" err="1"/>
              <a:t>зубов</a:t>
            </a:r>
            <a:r>
              <a:rPr dirty="0"/>
              <a:t>, </a:t>
            </a:r>
            <a:r>
              <a:rPr dirty="0" err="1"/>
              <a:t>выполненные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использованием</a:t>
            </a:r>
            <a:r>
              <a:rPr dirty="0"/>
              <a:t> </a:t>
            </a:r>
            <a:r>
              <a:rPr b="1" dirty="0" err="1"/>
              <a:t>следующих</a:t>
            </a:r>
            <a:r>
              <a:rPr b="1" dirty="0"/>
              <a:t> </a:t>
            </a:r>
            <a:r>
              <a:rPr b="1" dirty="0" err="1"/>
              <a:t>групп</a:t>
            </a:r>
            <a:r>
              <a:rPr b="1" dirty="0"/>
              <a:t> </a:t>
            </a:r>
            <a:r>
              <a:rPr b="1" dirty="0" err="1"/>
              <a:t>продукции</a:t>
            </a:r>
            <a:r>
              <a:rPr b="1" dirty="0"/>
              <a:t> </a:t>
            </a:r>
            <a:r>
              <a:rPr b="1" dirty="0" err="1"/>
              <a:t>компании</a:t>
            </a:r>
            <a:r>
              <a:rPr b="1" dirty="0"/>
              <a:t> </a:t>
            </a:r>
            <a:r>
              <a:rPr b="1" dirty="0" err="1"/>
              <a:t>KаVo</a:t>
            </a:r>
            <a:r>
              <a:rPr b="1" dirty="0"/>
              <a:t> Kerr</a:t>
            </a:r>
            <a:r>
              <a:rPr dirty="0"/>
              <a:t>: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изоляционная</a:t>
            </a:r>
            <a:r>
              <a:rPr dirty="0"/>
              <a:t> </a:t>
            </a:r>
            <a:r>
              <a:rPr dirty="0" err="1"/>
              <a:t>система</a:t>
            </a:r>
            <a:endParaRPr dirty="0"/>
          </a:p>
          <a:p>
            <a:pPr marL="742950" lvl="1" indent="-285750">
              <a:lnSpc>
                <a:spcPct val="12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адгезивная</a:t>
            </a:r>
            <a:r>
              <a:rPr dirty="0"/>
              <a:t> </a:t>
            </a:r>
            <a:r>
              <a:rPr dirty="0" err="1"/>
              <a:t>система</a:t>
            </a:r>
            <a:endParaRPr dirty="0"/>
          </a:p>
          <a:p>
            <a:pPr marL="742950" lvl="1" indent="-285750">
              <a:lnSpc>
                <a:spcPct val="12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композитный</a:t>
            </a:r>
            <a:r>
              <a:rPr dirty="0"/>
              <a:t> </a:t>
            </a:r>
            <a:r>
              <a:rPr dirty="0" err="1"/>
              <a:t>материал</a:t>
            </a:r>
            <a:r>
              <a:rPr dirty="0"/>
              <a:t> Harmonize</a:t>
            </a:r>
          </a:p>
          <a:p>
            <a:pPr marL="720969" lvl="1" indent="-263769">
              <a:lnSpc>
                <a:spcPct val="120000"/>
              </a:lnSpc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/>
              <a:t>полировочные</a:t>
            </a:r>
            <a:r>
              <a:rPr sz="1200" dirty="0"/>
              <a:t> </a:t>
            </a:r>
            <a:r>
              <a:rPr sz="1200" dirty="0" err="1"/>
              <a:t>системы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принимаются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участника</a:t>
            </a:r>
            <a:r>
              <a:rPr dirty="0"/>
              <a:t> </a:t>
            </a:r>
            <a:r>
              <a:rPr u="sng" dirty="0" err="1"/>
              <a:t>только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виде</a:t>
            </a:r>
            <a:r>
              <a:rPr dirty="0"/>
              <a:t> </a:t>
            </a:r>
            <a:r>
              <a:rPr dirty="0" err="1"/>
              <a:t>презентации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pdf-</a:t>
            </a:r>
            <a:r>
              <a:rPr dirty="0" err="1"/>
              <a:t>файла</a:t>
            </a:r>
            <a:r>
              <a:rPr dirty="0"/>
              <a:t> </a:t>
            </a:r>
            <a:r>
              <a:rPr dirty="0" err="1"/>
              <a:t>презентации</a:t>
            </a:r>
            <a:r>
              <a:rPr dirty="0"/>
              <a:t>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Исходя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объема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,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удалить</a:t>
            </a:r>
            <a:r>
              <a:rPr dirty="0"/>
              <a:t>/</a:t>
            </a:r>
            <a:r>
              <a:rPr dirty="0" err="1"/>
              <a:t>добавить</a:t>
            </a:r>
            <a:r>
              <a:rPr dirty="0"/>
              <a:t> </a:t>
            </a:r>
            <a:r>
              <a:rPr dirty="0" err="1"/>
              <a:t>слайды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максимально</a:t>
            </a:r>
            <a:r>
              <a:rPr dirty="0"/>
              <a:t> </a:t>
            </a:r>
            <a:r>
              <a:rPr dirty="0" err="1"/>
              <a:t>полной</a:t>
            </a:r>
            <a:r>
              <a:rPr dirty="0"/>
              <a:t> </a:t>
            </a:r>
            <a:r>
              <a:rPr dirty="0" err="1"/>
              <a:t>иллюстрации</a:t>
            </a:r>
            <a:r>
              <a:rPr dirty="0"/>
              <a:t> </a:t>
            </a:r>
            <a:r>
              <a:rPr dirty="0" err="1"/>
              <a:t>клинической</a:t>
            </a:r>
            <a:r>
              <a:rPr dirty="0"/>
              <a:t> </a:t>
            </a:r>
            <a:r>
              <a:rPr dirty="0" err="1"/>
              <a:t>картины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Приветствуются</a:t>
            </a:r>
            <a:r>
              <a:rPr dirty="0"/>
              <a:t> </a:t>
            </a:r>
            <a:r>
              <a:rPr dirty="0" err="1"/>
              <a:t>расширенные</a:t>
            </a:r>
            <a:r>
              <a:rPr dirty="0"/>
              <a:t> </a:t>
            </a:r>
            <a:r>
              <a:rPr dirty="0" err="1"/>
              <a:t>комментарии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пояснения</a:t>
            </a:r>
            <a:r>
              <a:rPr dirty="0"/>
              <a:t>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представленным</a:t>
            </a:r>
            <a:r>
              <a:rPr dirty="0"/>
              <a:t> </a:t>
            </a:r>
            <a:r>
              <a:rPr dirty="0" err="1"/>
              <a:t>фотографиям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Просьба</a:t>
            </a:r>
            <a:r>
              <a:rPr dirty="0"/>
              <a:t> </a:t>
            </a:r>
            <a:r>
              <a:rPr dirty="0" err="1"/>
              <a:t>размещать</a:t>
            </a:r>
            <a:r>
              <a:rPr dirty="0"/>
              <a:t> </a:t>
            </a:r>
            <a:r>
              <a:rPr dirty="0" err="1"/>
              <a:t>фотографии</a:t>
            </a:r>
            <a:r>
              <a:rPr dirty="0"/>
              <a:t> </a:t>
            </a:r>
            <a:r>
              <a:rPr dirty="0" err="1"/>
              <a:t>высокого</a:t>
            </a:r>
            <a:r>
              <a:rPr dirty="0"/>
              <a:t> </a:t>
            </a:r>
            <a:r>
              <a:rPr dirty="0" err="1"/>
              <a:t>качества</a:t>
            </a:r>
            <a:r>
              <a:rPr dirty="0"/>
              <a:t>, </a:t>
            </a:r>
            <a:r>
              <a:rPr dirty="0" err="1"/>
              <a:t>отдавая</a:t>
            </a:r>
            <a:r>
              <a:rPr dirty="0"/>
              <a:t> </a:t>
            </a:r>
            <a:r>
              <a:rPr dirty="0" err="1"/>
              <a:t>предпочтение</a:t>
            </a:r>
            <a:r>
              <a:rPr dirty="0"/>
              <a:t> </a:t>
            </a:r>
            <a:r>
              <a:rPr dirty="0" err="1"/>
              <a:t>снимкам</a:t>
            </a:r>
            <a:r>
              <a:rPr dirty="0"/>
              <a:t> </a:t>
            </a:r>
            <a:r>
              <a:rPr dirty="0" err="1"/>
              <a:t>профессиональной</a:t>
            </a:r>
            <a:r>
              <a:rPr dirty="0"/>
              <a:t> </a:t>
            </a:r>
            <a:r>
              <a:rPr dirty="0" err="1"/>
              <a:t>зеркальной</a:t>
            </a:r>
            <a:r>
              <a:rPr dirty="0"/>
              <a:t> </a:t>
            </a:r>
            <a:r>
              <a:rPr dirty="0" err="1"/>
              <a:t>камеры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Заявки</a:t>
            </a:r>
            <a:r>
              <a:rPr dirty="0"/>
              <a:t> — </a:t>
            </a: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принимаются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1 </a:t>
            </a:r>
            <a:r>
              <a:rPr dirty="0" err="1"/>
              <a:t>апреля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1 </a:t>
            </a:r>
            <a:r>
              <a:rPr dirty="0" err="1"/>
              <a:t>сентября</a:t>
            </a:r>
            <a:r>
              <a:rPr dirty="0"/>
              <a:t> 2021. </a:t>
            </a:r>
            <a:r>
              <a:rPr dirty="0" err="1"/>
              <a:t>Просим</a:t>
            </a:r>
            <a:r>
              <a:rPr dirty="0"/>
              <a:t> </a:t>
            </a:r>
            <a:r>
              <a:rPr dirty="0" err="1"/>
              <a:t>выслать</a:t>
            </a:r>
            <a:r>
              <a:rPr dirty="0"/>
              <a:t> </a:t>
            </a:r>
            <a:r>
              <a:rPr dirty="0" err="1"/>
              <a:t>заявку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электронный</a:t>
            </a:r>
            <a:r>
              <a:rPr dirty="0"/>
              <a:t> </a:t>
            </a:r>
            <a:r>
              <a:rPr dirty="0" err="1"/>
              <a:t>адрес</a:t>
            </a:r>
            <a:r>
              <a:rPr dirty="0"/>
              <a:t> </a:t>
            </a:r>
            <a:r>
              <a:rPr sz="1200" dirty="0">
                <a:hlinkClick r:id="rId3"/>
              </a:rPr>
              <a:t>info@dentalprofestival.ru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теме</a:t>
            </a:r>
            <a:r>
              <a:rPr dirty="0"/>
              <a:t> </a:t>
            </a:r>
            <a:r>
              <a:rPr dirty="0" err="1"/>
              <a:t>письма</a:t>
            </a:r>
            <a:r>
              <a:rPr dirty="0"/>
              <a:t> </a:t>
            </a:r>
            <a:r>
              <a:rPr dirty="0" err="1"/>
              <a:t>просьба</a:t>
            </a:r>
            <a:r>
              <a:rPr dirty="0"/>
              <a:t> </a:t>
            </a:r>
            <a:r>
              <a:rPr dirty="0" err="1"/>
              <a:t>указать</a:t>
            </a:r>
            <a:r>
              <a:rPr dirty="0"/>
              <a:t>: «</a:t>
            </a:r>
            <a:r>
              <a:rPr dirty="0" err="1"/>
              <a:t>Заявка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конкурс</a:t>
            </a:r>
            <a:r>
              <a:rPr dirty="0"/>
              <a:t> Dental Pro Festival 2021, </a:t>
            </a:r>
            <a:r>
              <a:rPr lang="en-US" b="1" dirty="0" err="1"/>
              <a:t>Р</a:t>
            </a:r>
            <a:r>
              <a:rPr b="1" dirty="0" err="1"/>
              <a:t>еставрация</a:t>
            </a:r>
            <a:r>
              <a:rPr dirty="0"/>
              <a:t>».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Независимое</a:t>
            </a:r>
            <a:r>
              <a:rPr dirty="0"/>
              <a:t> </a:t>
            </a:r>
            <a:r>
              <a:rPr dirty="0" err="1"/>
              <a:t>жюри</a:t>
            </a:r>
            <a:r>
              <a:rPr dirty="0"/>
              <a:t> </a:t>
            </a:r>
            <a:r>
              <a:rPr dirty="0" err="1"/>
              <a:t>оценивает</a:t>
            </a:r>
            <a:r>
              <a:rPr dirty="0"/>
              <a:t> </a:t>
            </a: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анонимно</a:t>
            </a:r>
            <a:r>
              <a:rPr dirty="0"/>
              <a:t>.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отправляем</a:t>
            </a:r>
            <a:r>
              <a:rPr dirty="0"/>
              <a:t> </a:t>
            </a:r>
            <a:r>
              <a:rPr dirty="0" err="1"/>
              <a:t>заявки</a:t>
            </a:r>
            <a:r>
              <a:rPr dirty="0"/>
              <a:t> </a:t>
            </a:r>
            <a:r>
              <a:rPr dirty="0" err="1"/>
              <a:t>экспертной</a:t>
            </a:r>
            <a:r>
              <a:rPr dirty="0"/>
              <a:t> </a:t>
            </a:r>
            <a:r>
              <a:rPr dirty="0" err="1"/>
              <a:t>комиссии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указания</a:t>
            </a:r>
            <a:r>
              <a:rPr dirty="0"/>
              <a:t> </a:t>
            </a:r>
            <a:r>
              <a:rPr dirty="0" err="1"/>
              <a:t>имени</a:t>
            </a:r>
            <a:r>
              <a:rPr dirty="0"/>
              <a:t> </a:t>
            </a:r>
            <a:r>
              <a:rPr dirty="0" err="1"/>
              <a:t>участника</a:t>
            </a:r>
            <a:r>
              <a:rPr dirty="0"/>
              <a:t>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Экспертное</a:t>
            </a:r>
            <a:r>
              <a:rPr dirty="0"/>
              <a:t> </a:t>
            </a:r>
            <a:r>
              <a:rPr dirty="0" err="1"/>
              <a:t>жюри</a:t>
            </a:r>
            <a:r>
              <a:rPr dirty="0"/>
              <a:t> </a:t>
            </a:r>
            <a:r>
              <a:rPr dirty="0" err="1"/>
              <a:t>предоставит</a:t>
            </a:r>
            <a:r>
              <a:rPr dirty="0"/>
              <a:t> </a:t>
            </a:r>
            <a:r>
              <a:rPr dirty="0" err="1"/>
              <a:t>обратную</a:t>
            </a:r>
            <a:r>
              <a:rPr dirty="0"/>
              <a:t> </a:t>
            </a:r>
            <a:r>
              <a:rPr dirty="0" err="1"/>
              <a:t>связь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клиническим</a:t>
            </a:r>
            <a:r>
              <a:rPr dirty="0"/>
              <a:t> </a:t>
            </a:r>
            <a:r>
              <a:rPr dirty="0" err="1"/>
              <a:t>случаям</a:t>
            </a:r>
            <a:r>
              <a:rPr dirty="0"/>
              <a:t> 10 </a:t>
            </a:r>
            <a:r>
              <a:rPr dirty="0" err="1"/>
              <a:t>участникам</a:t>
            </a:r>
            <a:r>
              <a:rPr dirty="0"/>
              <a:t>, </a:t>
            </a:r>
            <a:r>
              <a:rPr dirty="0" err="1"/>
              <a:t>набравшим</a:t>
            </a:r>
            <a:r>
              <a:rPr dirty="0"/>
              <a:t> </a:t>
            </a:r>
            <a:r>
              <a:rPr dirty="0" err="1"/>
              <a:t>наибольшее</a:t>
            </a:r>
            <a:r>
              <a:rPr dirty="0"/>
              <a:t> </a:t>
            </a:r>
            <a:r>
              <a:rPr dirty="0" err="1"/>
              <a:t>количество</a:t>
            </a:r>
            <a:r>
              <a:rPr dirty="0"/>
              <a:t> </a:t>
            </a:r>
            <a:r>
              <a:rPr dirty="0" err="1"/>
              <a:t>баллов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3"/>
          <p:cNvSpPr txBox="1"/>
          <p:nvPr/>
        </p:nvSpPr>
        <p:spPr>
          <a:xfrm>
            <a:off x="492032" y="1171831"/>
            <a:ext cx="578998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 err="1"/>
              <a:t>Описание</a:t>
            </a:r>
            <a:r>
              <a:rPr dirty="0"/>
              <a:t> </a:t>
            </a:r>
            <a:r>
              <a:rPr dirty="0" err="1"/>
              <a:t>клинического</a:t>
            </a:r>
            <a:r>
              <a:rPr dirty="0"/>
              <a:t> </a:t>
            </a:r>
            <a:r>
              <a:rPr dirty="0" err="1"/>
              <a:t>случая</a:t>
            </a:r>
            <a:endParaRPr dirty="0"/>
          </a:p>
        </p:txBody>
      </p:sp>
      <p:sp>
        <p:nvSpPr>
          <p:cNvPr id="106" name="TextBox 4"/>
          <p:cNvSpPr txBox="1"/>
          <p:nvPr/>
        </p:nvSpPr>
        <p:spPr>
          <a:xfrm>
            <a:off x="492032" y="2051954"/>
            <a:ext cx="6925678" cy="425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t>Пациент, возраст, пол</a:t>
            </a:r>
          </a:p>
          <a:p>
            <a:pPr>
              <a:defRPr sz="15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t>Описание клинического случая</a:t>
            </a:r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br/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t>Описание проведенного лечения, использованная продукция</a:t>
            </a:r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XX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5"/>
          <p:cNvSpPr txBox="1"/>
          <p:nvPr/>
        </p:nvSpPr>
        <p:spPr>
          <a:xfrm>
            <a:off x="459377" y="3167745"/>
            <a:ext cx="899813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Фото клинического случая</a:t>
            </a:r>
          </a:p>
        </p:txBody>
      </p:sp>
      <p:sp>
        <p:nvSpPr>
          <p:cNvPr id="109" name="Прямоугольник 9"/>
          <p:cNvSpPr/>
          <p:nvPr/>
        </p:nvSpPr>
        <p:spPr>
          <a:xfrm>
            <a:off x="535576" y="2973976"/>
            <a:ext cx="10080002" cy="45720"/>
          </a:xfrm>
          <a:prstGeom prst="rect">
            <a:avLst/>
          </a:prstGeom>
          <a:solidFill>
            <a:srgbClr val="FF5F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3"/>
          <p:cNvSpPr txBox="1"/>
          <p:nvPr/>
        </p:nvSpPr>
        <p:spPr>
          <a:xfrm>
            <a:off x="547498" y="1244385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Исходная клиническая ситуация. Жевательная реставрация</a:t>
            </a:r>
          </a:p>
        </p:txBody>
      </p:sp>
      <p:sp>
        <p:nvSpPr>
          <p:cNvPr id="120" name="TextBox 4"/>
          <p:cNvSpPr txBox="1"/>
          <p:nvPr/>
        </p:nvSpPr>
        <p:spPr>
          <a:xfrm>
            <a:off x="554976" y="1810098"/>
            <a:ext cx="10498922" cy="1351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60421" indent="-160421" defTabSz="457200">
              <a:spcBef>
                <a:spcPts val="200"/>
              </a:spcBef>
              <a:buSzPct val="100000"/>
              <a:buChar char="•"/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Окклюзионная поверхность зубных рядов, в том числе с окклюзионной бумагой</a:t>
            </a:r>
          </a:p>
          <a:p>
            <a:pPr marL="160421" indent="-160421" defTabSz="457200">
              <a:spcBef>
                <a:spcPts val="200"/>
              </a:spcBef>
              <a:buSzPct val="100000"/>
              <a:buChar char="•"/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Боковая поверхность зубных рядов в случае клинического случая по 2-му классу</a:t>
            </a:r>
          </a:p>
          <a:p>
            <a:pPr defTabSz="457200">
              <a:spcBef>
                <a:spcPts val="1000"/>
              </a:spcBef>
              <a:buFont typeface="Symbol"/>
              <a:defRPr sz="1200" i="1">
                <a:solidFill>
                  <a:srgbClr val="535353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Дополнительные методы исследования приветствуются (в зависимости от клинической ситуации)</a:t>
            </a:r>
          </a:p>
        </p:txBody>
      </p:sp>
      <p:sp>
        <p:nvSpPr>
          <p:cNvPr id="121" name="TextBox 4"/>
          <p:cNvSpPr txBox="1"/>
          <p:nvPr/>
        </p:nvSpPr>
        <p:spPr>
          <a:xfrm>
            <a:off x="556089" y="6075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578127" y="2812142"/>
            <a:ext cx="9127763" cy="3221489"/>
            <a:chOff x="0" y="0"/>
            <a:chExt cx="9127761" cy="3221487"/>
          </a:xfrm>
        </p:grpSpPr>
        <p:pic>
          <p:nvPicPr>
            <p:cNvPr id="122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5" name="TextBox 4"/>
          <p:cNvSpPr txBox="1"/>
          <p:nvPr/>
        </p:nvSpPr>
        <p:spPr>
          <a:xfrm>
            <a:off x="5233873" y="6075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"/>
          <p:cNvSpPr txBox="1"/>
          <p:nvPr/>
        </p:nvSpPr>
        <p:spPr>
          <a:xfrm>
            <a:off x="560086" y="1395448"/>
            <a:ext cx="575838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Этап изоляции коффердамом</a:t>
            </a:r>
          </a:p>
        </p:txBody>
      </p:sp>
      <p:sp>
        <p:nvSpPr>
          <p:cNvPr id="128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31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29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2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3"/>
          <p:cNvSpPr txBox="1"/>
          <p:nvPr/>
        </p:nvSpPr>
        <p:spPr>
          <a:xfrm>
            <a:off x="547498" y="1194030"/>
            <a:ext cx="57583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Этап препарирования</a:t>
            </a:r>
          </a:p>
        </p:txBody>
      </p:sp>
      <p:sp>
        <p:nvSpPr>
          <p:cNvPr id="135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38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36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sp>
        <p:nvSpPr>
          <p:cNvPr id="140" name="Фото после вскрытия кариозной полости/удаление старой реставрации и после окончательное препарирование"/>
          <p:cNvSpPr txBox="1"/>
          <p:nvPr/>
        </p:nvSpPr>
        <p:spPr>
          <a:xfrm>
            <a:off x="557882" y="1838119"/>
            <a:ext cx="10083625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90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Фото после вскрытия кариозной полости/удаление старой реставрации и после окончательное препарирование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"/>
          <p:cNvSpPr txBox="1"/>
          <p:nvPr/>
        </p:nvSpPr>
        <p:spPr>
          <a:xfrm>
            <a:off x="591558" y="1194030"/>
            <a:ext cx="57583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Адгезивный протокол</a:t>
            </a:r>
          </a:p>
        </p:txBody>
      </p:sp>
      <p:sp>
        <p:nvSpPr>
          <p:cNvPr id="143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46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44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7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sp>
        <p:nvSpPr>
          <p:cNvPr id="148" name="Протравливание, нанесение адгезивной системы"/>
          <p:cNvSpPr txBox="1"/>
          <p:nvPr/>
        </p:nvSpPr>
        <p:spPr>
          <a:xfrm>
            <a:off x="589353" y="1904602"/>
            <a:ext cx="4490199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90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Протравливание, нанесение адгезивной системы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DD2C0C622BD42B0A4633DBD2A615A" ma:contentTypeVersion="18" ma:contentTypeDescription="Create a new document." ma:contentTypeScope="" ma:versionID="b2580b286ef3bd541ea8e454e22a3f52">
  <xsd:schema xmlns:xsd="http://www.w3.org/2001/XMLSchema" xmlns:xs="http://www.w3.org/2001/XMLSchema" xmlns:p="http://schemas.microsoft.com/office/2006/metadata/properties" xmlns:ns3="ed5bd590-015d-438f-bafa-565b6e4c2011" xmlns:ns4="aeec8a57-b0e6-4dfb-b5ea-a5f4d6fada32" targetNamespace="http://schemas.microsoft.com/office/2006/metadata/properties" ma:root="true" ma:fieldsID="304bf5c23ba318cae39a8ff036686e0b" ns3:_="" ns4:_="">
    <xsd:import namespace="ed5bd590-015d-438f-bafa-565b6e4c2011"/>
    <xsd:import namespace="aeec8a57-b0e6-4dfb-b5ea-a5f4d6fada32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bd590-015d-438f-bafa-565b6e4c201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c8a57-b0e6-4dfb-b5ea-a5f4d6fada32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ed5bd590-015d-438f-bafa-565b6e4c2011" xsi:nil="true"/>
    <MigrationWizIdDocumentLibraryPermissions xmlns="ed5bd590-015d-438f-bafa-565b6e4c2011" xsi:nil="true"/>
    <MigrationWizId xmlns="ed5bd590-015d-438f-bafa-565b6e4c2011" xsi:nil="true"/>
    <MigrationWizIdPermissions xmlns="ed5bd590-015d-438f-bafa-565b6e4c2011" xsi:nil="true"/>
    <MigrationWizIdSecurityGroups xmlns="ed5bd590-015d-438f-bafa-565b6e4c2011" xsi:nil="true"/>
  </documentManagement>
</p:properties>
</file>

<file path=customXml/itemProps1.xml><?xml version="1.0" encoding="utf-8"?>
<ds:datastoreItem xmlns:ds="http://schemas.openxmlformats.org/officeDocument/2006/customXml" ds:itemID="{8769D441-27E6-4D77-8063-82280FBB16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A875BF-C3AD-4DD2-8896-CD6444F4B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5bd590-015d-438f-bafa-565b6e4c2011"/>
    <ds:schemaRef ds:uri="aeec8a57-b0e6-4dfb-b5ea-a5f4d6fada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EDF633-E923-4BED-A409-B001BAE413C4}">
  <ds:schemaRefs>
    <ds:schemaRef ds:uri="http://schemas.microsoft.com/office/2006/metadata/properties"/>
    <ds:schemaRef ds:uri="http://schemas.microsoft.com/office/infopath/2007/PartnerControls"/>
    <ds:schemaRef ds:uri="ed5bd590-015d-438f-bafa-565b6e4c20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391</Words>
  <Application>Microsoft Office PowerPoint</Application>
  <PresentationFormat>Широкоэкранный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Silantieva, Viktoria</dc:creator>
  <cp:lastModifiedBy>Silantieva, Viktoria</cp:lastModifiedBy>
  <cp:revision>5</cp:revision>
  <dcterms:modified xsi:type="dcterms:W3CDTF">2021-03-30T13:03:32Z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0x0101008FFDD2C0C622BD42B0A4633DBD2A615A</vt:lpwstr>
  </property>
</Properties>
</file>